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57" r:id="rId3"/>
    <p:sldId id="258" r:id="rId4"/>
    <p:sldId id="259" r:id="rId5"/>
    <p:sldId id="263" r:id="rId6"/>
    <p:sldId id="264" r:id="rId7"/>
    <p:sldId id="261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CC6600"/>
    <a:srgbClr val="CC33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7CA44257-F1F7-4CCA-A297-8B8DA2D25F57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D68864-F8CA-4D60-9707-FBA2A3EA9AC3}" type="slidenum">
              <a:rPr lang="cs-CZ" smtClean="0"/>
              <a:t>‹#›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44257-F1F7-4CCA-A297-8B8DA2D25F57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68864-F8CA-4D60-9707-FBA2A3EA9AC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44257-F1F7-4CCA-A297-8B8DA2D25F57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68864-F8CA-4D60-9707-FBA2A3EA9AC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CA44257-F1F7-4CCA-A297-8B8DA2D25F57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D68864-F8CA-4D60-9707-FBA2A3EA9AC3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44257-F1F7-4CCA-A297-8B8DA2D25F57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D68864-F8CA-4D60-9707-FBA2A3EA9AC3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CA44257-F1F7-4CCA-A297-8B8DA2D25F57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CD68864-F8CA-4D60-9707-FBA2A3EA9AC3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7CA44257-F1F7-4CCA-A297-8B8DA2D25F57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CD68864-F8CA-4D60-9707-FBA2A3EA9AC3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44257-F1F7-4CCA-A297-8B8DA2D25F57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D68864-F8CA-4D60-9707-FBA2A3EA9AC3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44257-F1F7-4CCA-A297-8B8DA2D25F57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D68864-F8CA-4D60-9707-FBA2A3EA9AC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CA44257-F1F7-4CCA-A297-8B8DA2D25F57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CD68864-F8CA-4D60-9707-FBA2A3EA9AC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7CA44257-F1F7-4CCA-A297-8B8DA2D25F57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0CD68864-F8CA-4D60-9707-FBA2A3EA9AC3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7CA44257-F1F7-4CCA-A297-8B8DA2D25F57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0CD68864-F8CA-4D60-9707-FBA2A3EA9AC3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48918" y="764704"/>
            <a:ext cx="7344816" cy="941472"/>
          </a:xfrm>
        </p:spPr>
        <p:txBody>
          <a:bodyPr>
            <a:noAutofit/>
          </a:bodyPr>
          <a:lstStyle/>
          <a:p>
            <a:r>
              <a:rPr lang="cs-CZ" sz="6600" dirty="0">
                <a:solidFill>
                  <a:schemeClr val="bg2">
                    <a:lumMod val="75000"/>
                  </a:schemeClr>
                </a:solidFill>
              </a:rPr>
              <a:t>Vznik  života</a:t>
            </a:r>
          </a:p>
        </p:txBody>
      </p:sp>
      <p:sp>
        <p:nvSpPr>
          <p:cNvPr id="3" name="Ovál 2"/>
          <p:cNvSpPr/>
          <p:nvPr/>
        </p:nvSpPr>
        <p:spPr>
          <a:xfrm>
            <a:off x="160823" y="3568840"/>
            <a:ext cx="1512168" cy="2969631"/>
          </a:xfrm>
          <a:prstGeom prst="ellipse">
            <a:avLst/>
          </a:prstGeom>
          <a:solidFill>
            <a:srgbClr val="FFCC66"/>
          </a:solidFill>
          <a:ln w="38100"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5" name="Volný tvar 4"/>
          <p:cNvSpPr/>
          <p:nvPr/>
        </p:nvSpPr>
        <p:spPr>
          <a:xfrm>
            <a:off x="339346" y="2557912"/>
            <a:ext cx="540327" cy="1010927"/>
          </a:xfrm>
          <a:custGeom>
            <a:avLst/>
            <a:gdLst>
              <a:gd name="connsiteX0" fmla="*/ 0 w 540327"/>
              <a:gd name="connsiteY0" fmla="*/ 0 h 1163781"/>
              <a:gd name="connsiteX1" fmla="*/ 110837 w 540327"/>
              <a:gd name="connsiteY1" fmla="*/ 27709 h 1163781"/>
              <a:gd name="connsiteX2" fmla="*/ 166255 w 540327"/>
              <a:gd name="connsiteY2" fmla="*/ 55418 h 1163781"/>
              <a:gd name="connsiteX3" fmla="*/ 235527 w 540327"/>
              <a:gd name="connsiteY3" fmla="*/ 69272 h 1163781"/>
              <a:gd name="connsiteX4" fmla="*/ 318655 w 540327"/>
              <a:gd name="connsiteY4" fmla="*/ 96981 h 1163781"/>
              <a:gd name="connsiteX5" fmla="*/ 374073 w 540327"/>
              <a:gd name="connsiteY5" fmla="*/ 110836 h 1163781"/>
              <a:gd name="connsiteX6" fmla="*/ 429491 w 540327"/>
              <a:gd name="connsiteY6" fmla="*/ 152400 h 1163781"/>
              <a:gd name="connsiteX7" fmla="*/ 471055 w 540327"/>
              <a:gd name="connsiteY7" fmla="*/ 166254 h 1163781"/>
              <a:gd name="connsiteX8" fmla="*/ 498764 w 540327"/>
              <a:gd name="connsiteY8" fmla="*/ 249381 h 1163781"/>
              <a:gd name="connsiteX9" fmla="*/ 484909 w 540327"/>
              <a:gd name="connsiteY9" fmla="*/ 623454 h 1163781"/>
              <a:gd name="connsiteX10" fmla="*/ 471055 w 540327"/>
              <a:gd name="connsiteY10" fmla="*/ 665018 h 1163781"/>
              <a:gd name="connsiteX11" fmla="*/ 443346 w 540327"/>
              <a:gd name="connsiteY11" fmla="*/ 775854 h 1163781"/>
              <a:gd name="connsiteX12" fmla="*/ 443346 w 540327"/>
              <a:gd name="connsiteY12" fmla="*/ 1039090 h 1163781"/>
              <a:gd name="connsiteX13" fmla="*/ 457200 w 540327"/>
              <a:gd name="connsiteY13" fmla="*/ 1080654 h 1163781"/>
              <a:gd name="connsiteX14" fmla="*/ 498764 w 540327"/>
              <a:gd name="connsiteY14" fmla="*/ 1108363 h 1163781"/>
              <a:gd name="connsiteX15" fmla="*/ 540327 w 540327"/>
              <a:gd name="connsiteY15" fmla="*/ 1163781 h 116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40327" h="1163781">
                <a:moveTo>
                  <a:pt x="0" y="0"/>
                </a:moveTo>
                <a:cubicBezTo>
                  <a:pt x="40664" y="8133"/>
                  <a:pt x="73557" y="11732"/>
                  <a:pt x="110837" y="27709"/>
                </a:cubicBezTo>
                <a:cubicBezTo>
                  <a:pt x="129820" y="35845"/>
                  <a:pt x="146662" y="48887"/>
                  <a:pt x="166255" y="55418"/>
                </a:cubicBezTo>
                <a:cubicBezTo>
                  <a:pt x="188595" y="62864"/>
                  <a:pt x="212809" y="63076"/>
                  <a:pt x="235527" y="69272"/>
                </a:cubicBezTo>
                <a:cubicBezTo>
                  <a:pt x="263706" y="76957"/>
                  <a:pt x="290319" y="89897"/>
                  <a:pt x="318655" y="96981"/>
                </a:cubicBezTo>
                <a:lnTo>
                  <a:pt x="374073" y="110836"/>
                </a:lnTo>
                <a:cubicBezTo>
                  <a:pt x="392546" y="124691"/>
                  <a:pt x="409442" y="140944"/>
                  <a:pt x="429491" y="152400"/>
                </a:cubicBezTo>
                <a:cubicBezTo>
                  <a:pt x="442171" y="159646"/>
                  <a:pt x="462567" y="154370"/>
                  <a:pt x="471055" y="166254"/>
                </a:cubicBezTo>
                <a:cubicBezTo>
                  <a:pt x="488032" y="190021"/>
                  <a:pt x="498764" y="249381"/>
                  <a:pt x="498764" y="249381"/>
                </a:cubicBezTo>
                <a:cubicBezTo>
                  <a:pt x="494146" y="374072"/>
                  <a:pt x="493209" y="498954"/>
                  <a:pt x="484909" y="623454"/>
                </a:cubicBezTo>
                <a:cubicBezTo>
                  <a:pt x="483938" y="638026"/>
                  <a:pt x="474597" y="650850"/>
                  <a:pt x="471055" y="665018"/>
                </a:cubicBezTo>
                <a:lnTo>
                  <a:pt x="443346" y="775854"/>
                </a:lnTo>
                <a:cubicBezTo>
                  <a:pt x="431875" y="936439"/>
                  <a:pt x="415303" y="926917"/>
                  <a:pt x="443346" y="1039090"/>
                </a:cubicBezTo>
                <a:cubicBezTo>
                  <a:pt x="446888" y="1053258"/>
                  <a:pt x="448077" y="1069250"/>
                  <a:pt x="457200" y="1080654"/>
                </a:cubicBezTo>
                <a:cubicBezTo>
                  <a:pt x="467602" y="1093656"/>
                  <a:pt x="484909" y="1099127"/>
                  <a:pt x="498764" y="1108363"/>
                </a:cubicBezTo>
                <a:cubicBezTo>
                  <a:pt x="530096" y="1155361"/>
                  <a:pt x="514699" y="1138153"/>
                  <a:pt x="540327" y="1163781"/>
                </a:cubicBezTo>
              </a:path>
            </a:pathLst>
          </a:custGeom>
          <a:ln w="1270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554091" y="3742634"/>
            <a:ext cx="651164" cy="2597116"/>
          </a:xfrm>
          <a:custGeom>
            <a:avLst/>
            <a:gdLst>
              <a:gd name="connsiteX0" fmla="*/ 235528 w 651164"/>
              <a:gd name="connsiteY0" fmla="*/ 138546 h 2770909"/>
              <a:gd name="connsiteX1" fmla="*/ 304800 w 651164"/>
              <a:gd name="connsiteY1" fmla="*/ 207818 h 2770909"/>
              <a:gd name="connsiteX2" fmla="*/ 346364 w 651164"/>
              <a:gd name="connsiteY2" fmla="*/ 221673 h 2770909"/>
              <a:gd name="connsiteX3" fmla="*/ 401782 w 651164"/>
              <a:gd name="connsiteY3" fmla="*/ 304800 h 2770909"/>
              <a:gd name="connsiteX4" fmla="*/ 429491 w 651164"/>
              <a:gd name="connsiteY4" fmla="*/ 387927 h 2770909"/>
              <a:gd name="connsiteX5" fmla="*/ 457200 w 651164"/>
              <a:gd name="connsiteY5" fmla="*/ 415637 h 2770909"/>
              <a:gd name="connsiteX6" fmla="*/ 457200 w 651164"/>
              <a:gd name="connsiteY6" fmla="*/ 692727 h 2770909"/>
              <a:gd name="connsiteX7" fmla="*/ 429491 w 651164"/>
              <a:gd name="connsiteY7" fmla="*/ 720437 h 2770909"/>
              <a:gd name="connsiteX8" fmla="*/ 374073 w 651164"/>
              <a:gd name="connsiteY8" fmla="*/ 803564 h 2770909"/>
              <a:gd name="connsiteX9" fmla="*/ 346364 w 651164"/>
              <a:gd name="connsiteY9" fmla="*/ 845127 h 2770909"/>
              <a:gd name="connsiteX10" fmla="*/ 277091 w 651164"/>
              <a:gd name="connsiteY10" fmla="*/ 914400 h 2770909"/>
              <a:gd name="connsiteX11" fmla="*/ 249382 w 651164"/>
              <a:gd name="connsiteY11" fmla="*/ 955964 h 2770909"/>
              <a:gd name="connsiteX12" fmla="*/ 180109 w 651164"/>
              <a:gd name="connsiteY12" fmla="*/ 1039091 h 2770909"/>
              <a:gd name="connsiteX13" fmla="*/ 124691 w 651164"/>
              <a:gd name="connsiteY13" fmla="*/ 1163782 h 2770909"/>
              <a:gd name="connsiteX14" fmla="*/ 110837 w 651164"/>
              <a:gd name="connsiteY14" fmla="*/ 1205346 h 2770909"/>
              <a:gd name="connsiteX15" fmla="*/ 138546 w 651164"/>
              <a:gd name="connsiteY15" fmla="*/ 1357746 h 2770909"/>
              <a:gd name="connsiteX16" fmla="*/ 166255 w 651164"/>
              <a:gd name="connsiteY16" fmla="*/ 1399309 h 2770909"/>
              <a:gd name="connsiteX17" fmla="*/ 180109 w 651164"/>
              <a:gd name="connsiteY17" fmla="*/ 1454727 h 2770909"/>
              <a:gd name="connsiteX18" fmla="*/ 207819 w 651164"/>
              <a:gd name="connsiteY18" fmla="*/ 1482437 h 2770909"/>
              <a:gd name="connsiteX19" fmla="*/ 235528 w 651164"/>
              <a:gd name="connsiteY19" fmla="*/ 1565564 h 2770909"/>
              <a:gd name="connsiteX20" fmla="*/ 290946 w 651164"/>
              <a:gd name="connsiteY20" fmla="*/ 1634837 h 2770909"/>
              <a:gd name="connsiteX21" fmla="*/ 318655 w 651164"/>
              <a:gd name="connsiteY21" fmla="*/ 1676400 h 2770909"/>
              <a:gd name="connsiteX22" fmla="*/ 360219 w 651164"/>
              <a:gd name="connsiteY22" fmla="*/ 1731818 h 2770909"/>
              <a:gd name="connsiteX23" fmla="*/ 401782 w 651164"/>
              <a:gd name="connsiteY23" fmla="*/ 1814946 h 2770909"/>
              <a:gd name="connsiteX24" fmla="*/ 429491 w 651164"/>
              <a:gd name="connsiteY24" fmla="*/ 1898073 h 2770909"/>
              <a:gd name="connsiteX25" fmla="*/ 498764 w 651164"/>
              <a:gd name="connsiteY25" fmla="*/ 2008909 h 2770909"/>
              <a:gd name="connsiteX26" fmla="*/ 540328 w 651164"/>
              <a:gd name="connsiteY26" fmla="*/ 2092037 h 2770909"/>
              <a:gd name="connsiteX27" fmla="*/ 581891 w 651164"/>
              <a:gd name="connsiteY27" fmla="*/ 2175164 h 2770909"/>
              <a:gd name="connsiteX28" fmla="*/ 595746 w 651164"/>
              <a:gd name="connsiteY28" fmla="*/ 2244437 h 2770909"/>
              <a:gd name="connsiteX29" fmla="*/ 609600 w 651164"/>
              <a:gd name="connsiteY29" fmla="*/ 2286000 h 2770909"/>
              <a:gd name="connsiteX30" fmla="*/ 595746 w 651164"/>
              <a:gd name="connsiteY30" fmla="*/ 2576946 h 2770909"/>
              <a:gd name="connsiteX31" fmla="*/ 540328 w 651164"/>
              <a:gd name="connsiteY31" fmla="*/ 2660073 h 2770909"/>
              <a:gd name="connsiteX32" fmla="*/ 415637 w 651164"/>
              <a:gd name="connsiteY32" fmla="*/ 2770909 h 2770909"/>
              <a:gd name="connsiteX33" fmla="*/ 374073 w 651164"/>
              <a:gd name="connsiteY33" fmla="*/ 2757055 h 2770909"/>
              <a:gd name="connsiteX34" fmla="*/ 290946 w 651164"/>
              <a:gd name="connsiteY34" fmla="*/ 2687782 h 2770909"/>
              <a:gd name="connsiteX35" fmla="*/ 249382 w 651164"/>
              <a:gd name="connsiteY35" fmla="*/ 2660073 h 2770909"/>
              <a:gd name="connsiteX36" fmla="*/ 207819 w 651164"/>
              <a:gd name="connsiteY36" fmla="*/ 2576946 h 2770909"/>
              <a:gd name="connsiteX37" fmla="*/ 193964 w 651164"/>
              <a:gd name="connsiteY37" fmla="*/ 2535382 h 2770909"/>
              <a:gd name="connsiteX38" fmla="*/ 166255 w 651164"/>
              <a:gd name="connsiteY38" fmla="*/ 2396837 h 2770909"/>
              <a:gd name="connsiteX39" fmla="*/ 180109 w 651164"/>
              <a:gd name="connsiteY39" fmla="*/ 2313709 h 2770909"/>
              <a:gd name="connsiteX40" fmla="*/ 221673 w 651164"/>
              <a:gd name="connsiteY40" fmla="*/ 2216727 h 2770909"/>
              <a:gd name="connsiteX41" fmla="*/ 304800 w 651164"/>
              <a:gd name="connsiteY41" fmla="*/ 2161309 h 2770909"/>
              <a:gd name="connsiteX42" fmla="*/ 346364 w 651164"/>
              <a:gd name="connsiteY42" fmla="*/ 2078182 h 2770909"/>
              <a:gd name="connsiteX43" fmla="*/ 387928 w 651164"/>
              <a:gd name="connsiteY43" fmla="*/ 2050473 h 2770909"/>
              <a:gd name="connsiteX44" fmla="*/ 401782 w 651164"/>
              <a:gd name="connsiteY44" fmla="*/ 1995055 h 2770909"/>
              <a:gd name="connsiteX45" fmla="*/ 443346 w 651164"/>
              <a:gd name="connsiteY45" fmla="*/ 1870364 h 2770909"/>
              <a:gd name="connsiteX46" fmla="*/ 457200 w 651164"/>
              <a:gd name="connsiteY46" fmla="*/ 1828800 h 2770909"/>
              <a:gd name="connsiteX47" fmla="*/ 471055 w 651164"/>
              <a:gd name="connsiteY47" fmla="*/ 1773382 h 2770909"/>
              <a:gd name="connsiteX48" fmla="*/ 443346 w 651164"/>
              <a:gd name="connsiteY48" fmla="*/ 1537855 h 2770909"/>
              <a:gd name="connsiteX49" fmla="*/ 415637 w 651164"/>
              <a:gd name="connsiteY49" fmla="*/ 1496291 h 2770909"/>
              <a:gd name="connsiteX50" fmla="*/ 332509 w 651164"/>
              <a:gd name="connsiteY50" fmla="*/ 1440873 h 2770909"/>
              <a:gd name="connsiteX51" fmla="*/ 290946 w 651164"/>
              <a:gd name="connsiteY51" fmla="*/ 1413164 h 2770909"/>
              <a:gd name="connsiteX52" fmla="*/ 249382 w 651164"/>
              <a:gd name="connsiteY52" fmla="*/ 1385455 h 2770909"/>
              <a:gd name="connsiteX53" fmla="*/ 166255 w 651164"/>
              <a:gd name="connsiteY53" fmla="*/ 1357746 h 2770909"/>
              <a:gd name="connsiteX54" fmla="*/ 83128 w 651164"/>
              <a:gd name="connsiteY54" fmla="*/ 1288473 h 2770909"/>
              <a:gd name="connsiteX55" fmla="*/ 0 w 651164"/>
              <a:gd name="connsiteY55" fmla="*/ 1219200 h 2770909"/>
              <a:gd name="connsiteX56" fmla="*/ 13855 w 651164"/>
              <a:gd name="connsiteY56" fmla="*/ 942109 h 2770909"/>
              <a:gd name="connsiteX57" fmla="*/ 83128 w 651164"/>
              <a:gd name="connsiteY57" fmla="*/ 872837 h 2770909"/>
              <a:gd name="connsiteX58" fmla="*/ 415637 w 651164"/>
              <a:gd name="connsiteY58" fmla="*/ 831273 h 2770909"/>
              <a:gd name="connsiteX59" fmla="*/ 498764 w 651164"/>
              <a:gd name="connsiteY59" fmla="*/ 803564 h 2770909"/>
              <a:gd name="connsiteX60" fmla="*/ 595746 w 651164"/>
              <a:gd name="connsiteY60" fmla="*/ 651164 h 2770909"/>
              <a:gd name="connsiteX61" fmla="*/ 651164 w 651164"/>
              <a:gd name="connsiteY61" fmla="*/ 540327 h 2770909"/>
              <a:gd name="connsiteX62" fmla="*/ 623455 w 651164"/>
              <a:gd name="connsiteY62" fmla="*/ 304800 h 2770909"/>
              <a:gd name="connsiteX63" fmla="*/ 595746 w 651164"/>
              <a:gd name="connsiteY63" fmla="*/ 263237 h 2770909"/>
              <a:gd name="connsiteX64" fmla="*/ 568037 w 651164"/>
              <a:gd name="connsiteY64" fmla="*/ 235527 h 2770909"/>
              <a:gd name="connsiteX65" fmla="*/ 512619 w 651164"/>
              <a:gd name="connsiteY65" fmla="*/ 152400 h 2770909"/>
              <a:gd name="connsiteX66" fmla="*/ 484909 w 651164"/>
              <a:gd name="connsiteY66" fmla="*/ 110837 h 2770909"/>
              <a:gd name="connsiteX67" fmla="*/ 443346 w 651164"/>
              <a:gd name="connsiteY67" fmla="*/ 27709 h 2770909"/>
              <a:gd name="connsiteX68" fmla="*/ 401782 w 651164"/>
              <a:gd name="connsiteY68" fmla="*/ 0 h 2770909"/>
              <a:gd name="connsiteX69" fmla="*/ 318655 w 651164"/>
              <a:gd name="connsiteY69" fmla="*/ 27709 h 2770909"/>
              <a:gd name="connsiteX70" fmla="*/ 249382 w 651164"/>
              <a:gd name="connsiteY70" fmla="*/ 152400 h 2770909"/>
              <a:gd name="connsiteX71" fmla="*/ 235528 w 651164"/>
              <a:gd name="connsiteY71" fmla="*/ 138546 h 2770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651164" h="2770909">
                <a:moveTo>
                  <a:pt x="235528" y="138546"/>
                </a:moveTo>
                <a:cubicBezTo>
                  <a:pt x="244764" y="147782"/>
                  <a:pt x="278676" y="188225"/>
                  <a:pt x="304800" y="207818"/>
                </a:cubicBezTo>
                <a:cubicBezTo>
                  <a:pt x="316483" y="216580"/>
                  <a:pt x="336037" y="211346"/>
                  <a:pt x="346364" y="221673"/>
                </a:cubicBezTo>
                <a:cubicBezTo>
                  <a:pt x="369912" y="245221"/>
                  <a:pt x="391251" y="273207"/>
                  <a:pt x="401782" y="304800"/>
                </a:cubicBezTo>
                <a:cubicBezTo>
                  <a:pt x="411018" y="332509"/>
                  <a:pt x="408838" y="367274"/>
                  <a:pt x="429491" y="387927"/>
                </a:cubicBezTo>
                <a:lnTo>
                  <a:pt x="457200" y="415637"/>
                </a:lnTo>
                <a:cubicBezTo>
                  <a:pt x="473656" y="530826"/>
                  <a:pt x="484466" y="556399"/>
                  <a:pt x="457200" y="692727"/>
                </a:cubicBezTo>
                <a:cubicBezTo>
                  <a:pt x="454638" y="705536"/>
                  <a:pt x="437328" y="709987"/>
                  <a:pt x="429491" y="720437"/>
                </a:cubicBezTo>
                <a:cubicBezTo>
                  <a:pt x="409510" y="747079"/>
                  <a:pt x="392546" y="775855"/>
                  <a:pt x="374073" y="803564"/>
                </a:cubicBezTo>
                <a:cubicBezTo>
                  <a:pt x="364837" y="817418"/>
                  <a:pt x="358138" y="833353"/>
                  <a:pt x="346364" y="845127"/>
                </a:cubicBezTo>
                <a:cubicBezTo>
                  <a:pt x="323273" y="868218"/>
                  <a:pt x="295205" y="887229"/>
                  <a:pt x="277091" y="914400"/>
                </a:cubicBezTo>
                <a:cubicBezTo>
                  <a:pt x="267855" y="928255"/>
                  <a:pt x="260042" y="943172"/>
                  <a:pt x="249382" y="955964"/>
                </a:cubicBezTo>
                <a:cubicBezTo>
                  <a:pt x="160480" y="1062648"/>
                  <a:pt x="248913" y="935888"/>
                  <a:pt x="180109" y="1039091"/>
                </a:cubicBezTo>
                <a:cubicBezTo>
                  <a:pt x="147134" y="1138015"/>
                  <a:pt x="168601" y="1097916"/>
                  <a:pt x="124691" y="1163782"/>
                </a:cubicBezTo>
                <a:cubicBezTo>
                  <a:pt x="120073" y="1177637"/>
                  <a:pt x="110837" y="1190742"/>
                  <a:pt x="110837" y="1205346"/>
                </a:cubicBezTo>
                <a:cubicBezTo>
                  <a:pt x="110837" y="1234005"/>
                  <a:pt x="119061" y="1318777"/>
                  <a:pt x="138546" y="1357746"/>
                </a:cubicBezTo>
                <a:cubicBezTo>
                  <a:pt x="145993" y="1372639"/>
                  <a:pt x="157019" y="1385455"/>
                  <a:pt x="166255" y="1399309"/>
                </a:cubicBezTo>
                <a:cubicBezTo>
                  <a:pt x="170873" y="1417782"/>
                  <a:pt x="171594" y="1437696"/>
                  <a:pt x="180109" y="1454727"/>
                </a:cubicBezTo>
                <a:cubicBezTo>
                  <a:pt x="185951" y="1466411"/>
                  <a:pt x="201977" y="1470753"/>
                  <a:pt x="207819" y="1482437"/>
                </a:cubicBezTo>
                <a:cubicBezTo>
                  <a:pt x="220881" y="1508561"/>
                  <a:pt x="219326" y="1541262"/>
                  <a:pt x="235528" y="1565564"/>
                </a:cubicBezTo>
                <a:cubicBezTo>
                  <a:pt x="320812" y="1693489"/>
                  <a:pt x="211980" y="1536129"/>
                  <a:pt x="290946" y="1634837"/>
                </a:cubicBezTo>
                <a:cubicBezTo>
                  <a:pt x="301348" y="1647839"/>
                  <a:pt x="308977" y="1662851"/>
                  <a:pt x="318655" y="1676400"/>
                </a:cubicBezTo>
                <a:cubicBezTo>
                  <a:pt x="332076" y="1695190"/>
                  <a:pt x="346364" y="1713345"/>
                  <a:pt x="360219" y="1731818"/>
                </a:cubicBezTo>
                <a:cubicBezTo>
                  <a:pt x="410740" y="1883387"/>
                  <a:pt x="330169" y="1653817"/>
                  <a:pt x="401782" y="1814946"/>
                </a:cubicBezTo>
                <a:cubicBezTo>
                  <a:pt x="413644" y="1841636"/>
                  <a:pt x="416429" y="1871949"/>
                  <a:pt x="429491" y="1898073"/>
                </a:cubicBezTo>
                <a:cubicBezTo>
                  <a:pt x="467527" y="1974144"/>
                  <a:pt x="444808" y="1936969"/>
                  <a:pt x="498764" y="2008909"/>
                </a:cubicBezTo>
                <a:cubicBezTo>
                  <a:pt x="533590" y="2113385"/>
                  <a:pt x="486611" y="1984602"/>
                  <a:pt x="540328" y="2092037"/>
                </a:cubicBezTo>
                <a:cubicBezTo>
                  <a:pt x="597688" y="2206758"/>
                  <a:pt x="502480" y="2056046"/>
                  <a:pt x="581891" y="2175164"/>
                </a:cubicBezTo>
                <a:cubicBezTo>
                  <a:pt x="586509" y="2198255"/>
                  <a:pt x="590035" y="2221592"/>
                  <a:pt x="595746" y="2244437"/>
                </a:cubicBezTo>
                <a:cubicBezTo>
                  <a:pt x="599288" y="2258605"/>
                  <a:pt x="609600" y="2271396"/>
                  <a:pt x="609600" y="2286000"/>
                </a:cubicBezTo>
                <a:cubicBezTo>
                  <a:pt x="609600" y="2383092"/>
                  <a:pt x="613425" y="2481477"/>
                  <a:pt x="595746" y="2576946"/>
                </a:cubicBezTo>
                <a:cubicBezTo>
                  <a:pt x="589682" y="2609691"/>
                  <a:pt x="563876" y="2636525"/>
                  <a:pt x="540328" y="2660073"/>
                </a:cubicBezTo>
                <a:cubicBezTo>
                  <a:pt x="445426" y="2754974"/>
                  <a:pt x="489805" y="2721463"/>
                  <a:pt x="415637" y="2770909"/>
                </a:cubicBezTo>
                <a:cubicBezTo>
                  <a:pt x="401782" y="2766291"/>
                  <a:pt x="387135" y="2763586"/>
                  <a:pt x="374073" y="2757055"/>
                </a:cubicBezTo>
                <a:cubicBezTo>
                  <a:pt x="322474" y="2731256"/>
                  <a:pt x="336909" y="2726084"/>
                  <a:pt x="290946" y="2687782"/>
                </a:cubicBezTo>
                <a:cubicBezTo>
                  <a:pt x="278154" y="2677122"/>
                  <a:pt x="263237" y="2669309"/>
                  <a:pt x="249382" y="2660073"/>
                </a:cubicBezTo>
                <a:cubicBezTo>
                  <a:pt x="214562" y="2555607"/>
                  <a:pt x="261531" y="2684368"/>
                  <a:pt x="207819" y="2576946"/>
                </a:cubicBezTo>
                <a:cubicBezTo>
                  <a:pt x="201288" y="2563884"/>
                  <a:pt x="197248" y="2549612"/>
                  <a:pt x="193964" y="2535382"/>
                </a:cubicBezTo>
                <a:cubicBezTo>
                  <a:pt x="183374" y="2489492"/>
                  <a:pt x="175491" y="2443019"/>
                  <a:pt x="166255" y="2396837"/>
                </a:cubicBezTo>
                <a:cubicBezTo>
                  <a:pt x="170873" y="2369128"/>
                  <a:pt x="174600" y="2341255"/>
                  <a:pt x="180109" y="2313709"/>
                </a:cubicBezTo>
                <a:cubicBezTo>
                  <a:pt x="187033" y="2279089"/>
                  <a:pt x="192995" y="2241821"/>
                  <a:pt x="221673" y="2216727"/>
                </a:cubicBezTo>
                <a:cubicBezTo>
                  <a:pt x="246735" y="2194797"/>
                  <a:pt x="304800" y="2161309"/>
                  <a:pt x="304800" y="2161309"/>
                </a:cubicBezTo>
                <a:cubicBezTo>
                  <a:pt x="316068" y="2127506"/>
                  <a:pt x="319508" y="2105038"/>
                  <a:pt x="346364" y="2078182"/>
                </a:cubicBezTo>
                <a:cubicBezTo>
                  <a:pt x="358138" y="2066408"/>
                  <a:pt x="374073" y="2059709"/>
                  <a:pt x="387928" y="2050473"/>
                </a:cubicBezTo>
                <a:cubicBezTo>
                  <a:pt x="392546" y="2032000"/>
                  <a:pt x="396311" y="2013293"/>
                  <a:pt x="401782" y="1995055"/>
                </a:cubicBezTo>
                <a:cubicBezTo>
                  <a:pt x="401805" y="1994977"/>
                  <a:pt x="436406" y="1891185"/>
                  <a:pt x="443346" y="1870364"/>
                </a:cubicBezTo>
                <a:cubicBezTo>
                  <a:pt x="447964" y="1856509"/>
                  <a:pt x="453658" y="1842968"/>
                  <a:pt x="457200" y="1828800"/>
                </a:cubicBezTo>
                <a:lnTo>
                  <a:pt x="471055" y="1773382"/>
                </a:lnTo>
                <a:cubicBezTo>
                  <a:pt x="468866" y="1742743"/>
                  <a:pt x="474834" y="1600833"/>
                  <a:pt x="443346" y="1537855"/>
                </a:cubicBezTo>
                <a:cubicBezTo>
                  <a:pt x="435899" y="1522962"/>
                  <a:pt x="428168" y="1507256"/>
                  <a:pt x="415637" y="1496291"/>
                </a:cubicBezTo>
                <a:cubicBezTo>
                  <a:pt x="390574" y="1474361"/>
                  <a:pt x="360218" y="1459346"/>
                  <a:pt x="332509" y="1440873"/>
                </a:cubicBezTo>
                <a:lnTo>
                  <a:pt x="290946" y="1413164"/>
                </a:lnTo>
                <a:cubicBezTo>
                  <a:pt x="277091" y="1403928"/>
                  <a:pt x="265179" y="1390721"/>
                  <a:pt x="249382" y="1385455"/>
                </a:cubicBezTo>
                <a:lnTo>
                  <a:pt x="166255" y="1357746"/>
                </a:lnTo>
                <a:cubicBezTo>
                  <a:pt x="44824" y="1236315"/>
                  <a:pt x="198861" y="1384918"/>
                  <a:pt x="83128" y="1288473"/>
                </a:cubicBezTo>
                <a:cubicBezTo>
                  <a:pt x="-23542" y="1199581"/>
                  <a:pt x="103190" y="1287992"/>
                  <a:pt x="0" y="1219200"/>
                </a:cubicBezTo>
                <a:cubicBezTo>
                  <a:pt x="4618" y="1126836"/>
                  <a:pt x="1894" y="1033811"/>
                  <a:pt x="13855" y="942109"/>
                </a:cubicBezTo>
                <a:cubicBezTo>
                  <a:pt x="17550" y="913784"/>
                  <a:pt x="60961" y="882689"/>
                  <a:pt x="83128" y="872837"/>
                </a:cubicBezTo>
                <a:cubicBezTo>
                  <a:pt x="198924" y="821371"/>
                  <a:pt x="269106" y="839413"/>
                  <a:pt x="415637" y="831273"/>
                </a:cubicBezTo>
                <a:cubicBezTo>
                  <a:pt x="443346" y="822037"/>
                  <a:pt x="481239" y="826930"/>
                  <a:pt x="498764" y="803564"/>
                </a:cubicBezTo>
                <a:cubicBezTo>
                  <a:pt x="535640" y="754397"/>
                  <a:pt x="572640" y="708928"/>
                  <a:pt x="595746" y="651164"/>
                </a:cubicBezTo>
                <a:cubicBezTo>
                  <a:pt x="638199" y="545031"/>
                  <a:pt x="598056" y="593437"/>
                  <a:pt x="651164" y="540327"/>
                </a:cubicBezTo>
                <a:cubicBezTo>
                  <a:pt x="648976" y="509694"/>
                  <a:pt x="654943" y="367776"/>
                  <a:pt x="623455" y="304800"/>
                </a:cubicBezTo>
                <a:cubicBezTo>
                  <a:pt x="616009" y="289907"/>
                  <a:pt x="606148" y="276239"/>
                  <a:pt x="595746" y="263237"/>
                </a:cubicBezTo>
                <a:cubicBezTo>
                  <a:pt x="587586" y="253037"/>
                  <a:pt x="575874" y="245977"/>
                  <a:pt x="568037" y="235527"/>
                </a:cubicBezTo>
                <a:cubicBezTo>
                  <a:pt x="548056" y="208885"/>
                  <a:pt x="531092" y="180109"/>
                  <a:pt x="512619" y="152400"/>
                </a:cubicBezTo>
                <a:lnTo>
                  <a:pt x="484909" y="110837"/>
                </a:lnTo>
                <a:cubicBezTo>
                  <a:pt x="473641" y="77032"/>
                  <a:pt x="470204" y="54567"/>
                  <a:pt x="443346" y="27709"/>
                </a:cubicBezTo>
                <a:cubicBezTo>
                  <a:pt x="431572" y="15935"/>
                  <a:pt x="415637" y="9236"/>
                  <a:pt x="401782" y="0"/>
                </a:cubicBezTo>
                <a:cubicBezTo>
                  <a:pt x="374073" y="9236"/>
                  <a:pt x="334856" y="3407"/>
                  <a:pt x="318655" y="27709"/>
                </a:cubicBezTo>
                <a:cubicBezTo>
                  <a:pt x="277382" y="89619"/>
                  <a:pt x="264013" y="93877"/>
                  <a:pt x="249382" y="152400"/>
                </a:cubicBezTo>
                <a:cubicBezTo>
                  <a:pt x="248262" y="156880"/>
                  <a:pt x="226292" y="129310"/>
                  <a:pt x="235528" y="138546"/>
                </a:cubicBezTo>
                <a:close/>
              </a:path>
            </a:pathLst>
          </a:custGeom>
          <a:solidFill>
            <a:srgbClr val="FFCC66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509064" y="4003650"/>
            <a:ext cx="90054" cy="67492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1338467" y="4581082"/>
            <a:ext cx="45719" cy="67492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1361326" y="4367274"/>
            <a:ext cx="144016" cy="10059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1505342" y="4530847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304572" y="5590304"/>
            <a:ext cx="72008" cy="84072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549349" y="5674518"/>
            <a:ext cx="45719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482083" y="5368654"/>
            <a:ext cx="72008" cy="45719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761569" y="2039178"/>
            <a:ext cx="24538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různé názory: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6035607" y="1759180"/>
            <a:ext cx="25718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stvoření Bohem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003588" y="2169078"/>
            <a:ext cx="32244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nekonečný koloběh 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5195185" y="2692298"/>
            <a:ext cx="3939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postupný vývoj (evoluce)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1672991" y="3315901"/>
            <a:ext cx="6556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život vznikl přibližně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 4 miliardami let</a:t>
            </a:r>
          </a:p>
        </p:txBody>
      </p:sp>
      <p:sp>
        <p:nvSpPr>
          <p:cNvPr id="33" name="Zaoblený obdélníkový popisek 32"/>
          <p:cNvSpPr/>
          <p:nvPr/>
        </p:nvSpPr>
        <p:spPr>
          <a:xfrm>
            <a:off x="1870416" y="4037396"/>
            <a:ext cx="2664296" cy="723668"/>
          </a:xfrm>
          <a:prstGeom prst="wedgeRoundRectCallout">
            <a:avLst>
              <a:gd name="adj1" fmla="val 98794"/>
              <a:gd name="adj2" fmla="val -71110"/>
              <a:gd name="adj3" fmla="val 16667"/>
            </a:avLst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Uveď v jakém prostředí vznikl život.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6003588" y="3775786"/>
            <a:ext cx="23147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</a:t>
            </a:r>
            <a:r>
              <a:rPr lang="cs-CZ" sz="28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praoceánu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1384186" y="6015251"/>
            <a:ext cx="7810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vzniku života předcházel dlouhodobý chemický vývoj</a:t>
            </a:r>
          </a:p>
        </p:txBody>
      </p:sp>
      <p:cxnSp>
        <p:nvCxnSpPr>
          <p:cNvPr id="26" name="Přímá spojnice se šipkou 25"/>
          <p:cNvCxnSpPr/>
          <p:nvPr/>
        </p:nvCxnSpPr>
        <p:spPr>
          <a:xfrm flipV="1">
            <a:off x="3142096" y="2219479"/>
            <a:ext cx="419557" cy="125842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3602390" y="1959669"/>
            <a:ext cx="19848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u="sng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náboženské</a:t>
            </a:r>
          </a:p>
        </p:txBody>
      </p:sp>
      <p:cxnSp>
        <p:nvCxnSpPr>
          <p:cNvPr id="34" name="Přímá spojnice se šipkou 33"/>
          <p:cNvCxnSpPr/>
          <p:nvPr/>
        </p:nvCxnSpPr>
        <p:spPr>
          <a:xfrm flipV="1">
            <a:off x="5559815" y="2111210"/>
            <a:ext cx="446157" cy="14084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>
            <a:off x="5573929" y="2249961"/>
            <a:ext cx="446157" cy="14084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Volný tvar 28"/>
          <p:cNvSpPr/>
          <p:nvPr/>
        </p:nvSpPr>
        <p:spPr>
          <a:xfrm>
            <a:off x="879673" y="2621547"/>
            <a:ext cx="318654" cy="955964"/>
          </a:xfrm>
          <a:custGeom>
            <a:avLst/>
            <a:gdLst>
              <a:gd name="connsiteX0" fmla="*/ 193963 w 318654"/>
              <a:gd name="connsiteY0" fmla="*/ 0 h 955964"/>
              <a:gd name="connsiteX1" fmla="*/ 263236 w 318654"/>
              <a:gd name="connsiteY1" fmla="*/ 27709 h 955964"/>
              <a:gd name="connsiteX2" fmla="*/ 290945 w 318654"/>
              <a:gd name="connsiteY2" fmla="*/ 110836 h 955964"/>
              <a:gd name="connsiteX3" fmla="*/ 318654 w 318654"/>
              <a:gd name="connsiteY3" fmla="*/ 152400 h 955964"/>
              <a:gd name="connsiteX4" fmla="*/ 304800 w 318654"/>
              <a:gd name="connsiteY4" fmla="*/ 471055 h 955964"/>
              <a:gd name="connsiteX5" fmla="*/ 249382 w 318654"/>
              <a:gd name="connsiteY5" fmla="*/ 554182 h 955964"/>
              <a:gd name="connsiteX6" fmla="*/ 138545 w 318654"/>
              <a:gd name="connsiteY6" fmla="*/ 651164 h 955964"/>
              <a:gd name="connsiteX7" fmla="*/ 96982 w 318654"/>
              <a:gd name="connsiteY7" fmla="*/ 678873 h 955964"/>
              <a:gd name="connsiteX8" fmla="*/ 69273 w 318654"/>
              <a:gd name="connsiteY8" fmla="*/ 720436 h 955964"/>
              <a:gd name="connsiteX9" fmla="*/ 27709 w 318654"/>
              <a:gd name="connsiteY9" fmla="*/ 748145 h 955964"/>
              <a:gd name="connsiteX10" fmla="*/ 0 w 318654"/>
              <a:gd name="connsiteY10" fmla="*/ 845127 h 955964"/>
              <a:gd name="connsiteX11" fmla="*/ 27709 w 318654"/>
              <a:gd name="connsiteY11" fmla="*/ 955964 h 955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8654" h="955964">
                <a:moveTo>
                  <a:pt x="193963" y="0"/>
                </a:moveTo>
                <a:cubicBezTo>
                  <a:pt x="217054" y="9236"/>
                  <a:pt x="246859" y="8993"/>
                  <a:pt x="263236" y="27709"/>
                </a:cubicBezTo>
                <a:cubicBezTo>
                  <a:pt x="282470" y="49690"/>
                  <a:pt x="274744" y="86534"/>
                  <a:pt x="290945" y="110836"/>
                </a:cubicBezTo>
                <a:lnTo>
                  <a:pt x="318654" y="152400"/>
                </a:lnTo>
                <a:cubicBezTo>
                  <a:pt x="314036" y="258618"/>
                  <a:pt x="322864" y="366282"/>
                  <a:pt x="304800" y="471055"/>
                </a:cubicBezTo>
                <a:cubicBezTo>
                  <a:pt x="299142" y="503873"/>
                  <a:pt x="267855" y="526473"/>
                  <a:pt x="249382" y="554182"/>
                </a:cubicBezTo>
                <a:cubicBezTo>
                  <a:pt x="203201" y="623454"/>
                  <a:pt x="235526" y="586509"/>
                  <a:pt x="138545" y="651164"/>
                </a:cubicBezTo>
                <a:lnTo>
                  <a:pt x="96982" y="678873"/>
                </a:lnTo>
                <a:cubicBezTo>
                  <a:pt x="87746" y="692727"/>
                  <a:pt x="81047" y="708662"/>
                  <a:pt x="69273" y="720436"/>
                </a:cubicBezTo>
                <a:cubicBezTo>
                  <a:pt x="57499" y="732210"/>
                  <a:pt x="38111" y="735143"/>
                  <a:pt x="27709" y="748145"/>
                </a:cubicBezTo>
                <a:cubicBezTo>
                  <a:pt x="20480" y="757181"/>
                  <a:pt x="906" y="841504"/>
                  <a:pt x="0" y="845127"/>
                </a:cubicBezTo>
                <a:cubicBezTo>
                  <a:pt x="14778" y="948575"/>
                  <a:pt x="-9237" y="919018"/>
                  <a:pt x="27709" y="955964"/>
                </a:cubicBezTo>
              </a:path>
            </a:pathLst>
          </a:custGeom>
          <a:noFill/>
          <a:ln w="12700">
            <a:solidFill>
              <a:srgbClr val="99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/>
          <p:cNvSpPr/>
          <p:nvPr/>
        </p:nvSpPr>
        <p:spPr>
          <a:xfrm>
            <a:off x="3299746" y="2692298"/>
            <a:ext cx="14125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u="sng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vědecké</a:t>
            </a:r>
          </a:p>
        </p:txBody>
      </p:sp>
      <p:cxnSp>
        <p:nvCxnSpPr>
          <p:cNvPr id="39" name="Přímá spojnice se šipkou 38"/>
          <p:cNvCxnSpPr/>
          <p:nvPr/>
        </p:nvCxnSpPr>
        <p:spPr>
          <a:xfrm>
            <a:off x="3142096" y="2348246"/>
            <a:ext cx="209778" cy="50469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>
            <a:off x="4763038" y="3004140"/>
            <a:ext cx="36374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6" descr="MP900255641[1]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05" t="41999" b="27328"/>
          <a:stretch/>
        </p:blipFill>
        <p:spPr bwMode="auto">
          <a:xfrm>
            <a:off x="5039479" y="4367274"/>
            <a:ext cx="3662555" cy="162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39138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9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2" dur="1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8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8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8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8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9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" grpId="0"/>
      <p:bldP spid="19" grpId="0"/>
      <p:bldP spid="20" grpId="0"/>
      <p:bldP spid="21" grpId="0"/>
      <p:bldP spid="32" grpId="0"/>
      <p:bldP spid="33" grpId="0" animBg="1"/>
      <p:bldP spid="35" grpId="0"/>
      <p:bldP spid="37" grpId="0"/>
      <p:bldP spid="15" grpId="0"/>
      <p:bldP spid="29" grpId="0" animBg="1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92340" y="2359949"/>
            <a:ext cx="5525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na povrchu Země odlišné podmínky </a:t>
            </a: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399912" y="908720"/>
            <a:ext cx="6484456" cy="720080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1) </a:t>
            </a:r>
            <a:r>
              <a:rPr lang="cs-CZ" sz="4000" u="sng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Chemická  evoluce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79512" y="1844824"/>
            <a:ext cx="14542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- 3 etapy: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79512" y="2359949"/>
            <a:ext cx="348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  <a:ea typeface="Verdana"/>
                <a:cs typeface="Verdana"/>
              </a:rPr>
              <a:t>▪</a:t>
            </a:r>
            <a:endParaRPr lang="cs-CZ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689614" y="2368044"/>
            <a:ext cx="35857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(bezkyslíkatá atmosféra,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148064" y="4368590"/>
            <a:ext cx="3995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cs-CZ" sz="28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stavební látky </a:t>
            </a:r>
          </a:p>
          <a:p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cs-CZ" sz="28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živé hmoty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259632" y="3845371"/>
            <a:ext cx="74765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jednodušších látek vznikají postupně složitější</a:t>
            </a:r>
          </a:p>
        </p:txBody>
      </p:sp>
      <p:sp>
        <p:nvSpPr>
          <p:cNvPr id="9" name="Obdélník 8"/>
          <p:cNvSpPr/>
          <p:nvPr/>
        </p:nvSpPr>
        <p:spPr>
          <a:xfrm>
            <a:off x="611560" y="2891264"/>
            <a:ext cx="85324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není ozonosféra, silné UV + kosmické záření, časté výbuchy sopek, dopady meteoritů, …)</a:t>
            </a: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649803" y="4121580"/>
            <a:ext cx="513662" cy="0"/>
          </a:xfrm>
          <a:prstGeom prst="straightConnector1">
            <a:avLst/>
          </a:prstGeom>
          <a:ln w="22225">
            <a:solidFill>
              <a:schemeClr val="accent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392340" y="5322697"/>
            <a:ext cx="79477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 aminokyselin postupně vznikají </a:t>
            </a:r>
            <a:r>
              <a:rPr lang="cs-CZ" sz="2800" b="1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řetězce bílkovin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259632" y="4368591"/>
            <a:ext cx="4063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až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 vznikly i </a:t>
            </a:r>
            <a:r>
              <a:rPr lang="cs-CZ" sz="2800" b="1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aminokyseliny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79512" y="5322697"/>
            <a:ext cx="3481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  <a:ea typeface="Verdana"/>
                <a:cs typeface="Verdana"/>
              </a:rPr>
              <a:t>▪</a:t>
            </a:r>
            <a:endParaRPr lang="cs-CZ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179512" y="5845917"/>
            <a:ext cx="3481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  <a:ea typeface="Verdana"/>
                <a:cs typeface="Verdana"/>
              </a:rPr>
              <a:t>▪</a:t>
            </a:r>
            <a:endParaRPr lang="cs-CZ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91987" y="5845917"/>
            <a:ext cx="39742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bílkoviny vytváří shluky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4265838" y="5845917"/>
            <a:ext cx="21492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2"/>
                </a:solidFill>
              </a:rPr>
              <a:t>= </a:t>
            </a:r>
            <a:r>
              <a:rPr lang="cs-CZ" sz="2800" b="1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koacerváty</a:t>
            </a:r>
          </a:p>
        </p:txBody>
      </p:sp>
    </p:spTree>
    <p:extLst>
      <p:ext uri="{BB962C8B-B14F-4D97-AF65-F5344CB8AC3E}">
        <p14:creationId xmlns:p14="http://schemas.microsoft.com/office/powerpoint/2010/main" val="27184898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2" grpId="0"/>
      <p:bldP spid="3" grpId="0"/>
      <p:bldP spid="4" grpId="0"/>
      <p:bldP spid="6" grpId="0"/>
      <p:bldP spid="8" grpId="0"/>
      <p:bldP spid="9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27283" y="2046332"/>
            <a:ext cx="63099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koacervátů se vyvíjejí </a:t>
            </a:r>
            <a:r>
              <a:rPr lang="cs-CZ" sz="28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složitější útvary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402053" y="2664000"/>
            <a:ext cx="31550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předchůdci buněk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14324" y="1523112"/>
            <a:ext cx="82549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vznikají dlouhé + složité </a:t>
            </a:r>
            <a:r>
              <a:rPr lang="cs-CZ" sz="2800" b="1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řetězce nukleových kyselin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402053" y="3710440"/>
            <a:ext cx="48769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nemají typické buněčné jádro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402053" y="4233660"/>
            <a:ext cx="77419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schopné rozmnožování + předání informací díky  </a:t>
            </a:r>
          </a:p>
          <a:p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nukleovým kyselinám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402053" y="3187220"/>
            <a:ext cx="3800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nejjednodušší organismy</a:t>
            </a:r>
          </a:p>
        </p:txBody>
      </p:sp>
      <p:cxnSp>
        <p:nvCxnSpPr>
          <p:cNvPr id="12" name="Přímá spojnice se šipkou 11"/>
          <p:cNvCxnSpPr/>
          <p:nvPr/>
        </p:nvCxnSpPr>
        <p:spPr>
          <a:xfrm flipH="1">
            <a:off x="3765611" y="2533195"/>
            <a:ext cx="302334" cy="130805"/>
          </a:xfrm>
          <a:prstGeom prst="straightConnector1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1691680" y="5449377"/>
            <a:ext cx="513662" cy="0"/>
          </a:xfrm>
          <a:prstGeom prst="straightConnector1">
            <a:avLst/>
          </a:prstGeom>
          <a:ln w="22225">
            <a:solidFill>
              <a:schemeClr val="accent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269323" y="5176827"/>
            <a:ext cx="37292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umožněn </a:t>
            </a:r>
            <a:r>
              <a:rPr lang="cs-CZ" sz="2800" b="1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přírodní výběr</a:t>
            </a:r>
          </a:p>
        </p:txBody>
      </p:sp>
    </p:spTree>
    <p:extLst>
      <p:ext uri="{BB962C8B-B14F-4D97-AF65-F5344CB8AC3E}">
        <p14:creationId xmlns:p14="http://schemas.microsoft.com/office/powerpoint/2010/main" val="37387613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685487" y="2341577"/>
            <a:ext cx="48880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stínění před kosmickým zářením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670373" y="3388017"/>
            <a:ext cx="55106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poměrně stálé podmínky po několik </a:t>
            </a:r>
          </a:p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  miliónů let</a:t>
            </a:r>
            <a:endParaRPr lang="cs-CZ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162454" y="6250338"/>
            <a:ext cx="76455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cs-CZ" sz="2800" b="1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všechny dnešní organismy mají společný základ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57334" y="1268760"/>
            <a:ext cx="2062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Vznik života</a:t>
            </a:r>
          </a:p>
        </p:txBody>
      </p:sp>
      <p:sp>
        <p:nvSpPr>
          <p:cNvPr id="2" name="Obdélník 1"/>
          <p:cNvSpPr/>
          <p:nvPr/>
        </p:nvSpPr>
        <p:spPr>
          <a:xfrm>
            <a:off x="2194363" y="1268760"/>
            <a:ext cx="69690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 pravděpodobně   v  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okolí    hlubokých  </a:t>
            </a:r>
          </a:p>
          <a:p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podmořských  pramenů</a:t>
            </a:r>
          </a:p>
        </p:txBody>
      </p:sp>
      <p:sp>
        <p:nvSpPr>
          <p:cNvPr id="13" name="Zaoblený obdélníkový popisek 12"/>
          <p:cNvSpPr/>
          <p:nvPr/>
        </p:nvSpPr>
        <p:spPr>
          <a:xfrm>
            <a:off x="157334" y="2369119"/>
            <a:ext cx="2969570" cy="579652"/>
          </a:xfrm>
          <a:prstGeom prst="wedgeRoundRectCallout">
            <a:avLst>
              <a:gd name="adj1" fmla="val 78212"/>
              <a:gd name="adj2" fmla="val -70146"/>
              <a:gd name="adj3" fmla="val 16667"/>
            </a:avLst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Dokážeš zdůvodnit proč?</a:t>
            </a:r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4655871" y="2144687"/>
            <a:ext cx="0" cy="196890"/>
          </a:xfrm>
          <a:prstGeom prst="straightConnector1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3685487" y="2864797"/>
            <a:ext cx="11994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živiny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62270" y="4342124"/>
            <a:ext cx="89817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díky bezkyslíkaté  atmosféře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neničeny organické molekuly  </a:t>
            </a:r>
          </a:p>
          <a:p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oxidací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62271" y="5296231"/>
            <a:ext cx="89817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chybí   mikroorganismy,   které   by   předchůdce   organismů </a:t>
            </a:r>
          </a:p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zkonzumovaly</a:t>
            </a:r>
          </a:p>
        </p:txBody>
      </p:sp>
    </p:spTree>
    <p:extLst>
      <p:ext uri="{BB962C8B-B14F-4D97-AF65-F5344CB8AC3E}">
        <p14:creationId xmlns:p14="http://schemas.microsoft.com/office/powerpoint/2010/main" val="40618281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6" grpId="0"/>
      <p:bldP spid="17" grpId="0"/>
      <p:bldP spid="2" grpId="0"/>
      <p:bldP spid="13" grpId="0" animBg="1"/>
      <p:bldP spid="6" grpId="0"/>
      <p:bldP spid="11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7344816" cy="725448"/>
          </a:xfrm>
        </p:spPr>
        <p:txBody>
          <a:bodyPr>
            <a:noAutofit/>
          </a:bodyPr>
          <a:lstStyle/>
          <a:p>
            <a:r>
              <a:rPr lang="cs-CZ" sz="4000" u="sng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2) Biologická  evoluce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43419" y="1866301"/>
            <a:ext cx="88376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jednodušších organismů se postupně vyvíjejí složitější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43419" y="2389769"/>
            <a:ext cx="29523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Charles Darwin   </a:t>
            </a:r>
          </a:p>
          <a:p>
            <a:r>
              <a:rPr lang="cs-CZ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(1809 – 1882)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615816" y="2389769"/>
            <a:ext cx="37451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anglický přírodovědec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615816" y="2912989"/>
            <a:ext cx="34919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4"/>
                </a:solidFill>
              </a:rPr>
              <a:t>- </a:t>
            </a:r>
            <a:r>
              <a:rPr lang="cs-CZ" sz="2800" b="1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 evoluční teorie</a:t>
            </a:r>
          </a:p>
        </p:txBody>
      </p:sp>
      <p:sp>
        <p:nvSpPr>
          <p:cNvPr id="7" name="Zaoblený obdélníkový popisek 6"/>
          <p:cNvSpPr/>
          <p:nvPr/>
        </p:nvSpPr>
        <p:spPr>
          <a:xfrm>
            <a:off x="6675052" y="2425114"/>
            <a:ext cx="2306043" cy="430886"/>
          </a:xfrm>
          <a:prstGeom prst="wedgeRoundRectCallout">
            <a:avLst>
              <a:gd name="adj1" fmla="val -66240"/>
              <a:gd name="adj2" fmla="val 9483"/>
              <a:gd name="adj3" fmla="val 16667"/>
            </a:avLst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Víš čím se proslavil?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614894" y="3436209"/>
            <a:ext cx="65291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dílo </a:t>
            </a:r>
            <a:r>
              <a:rPr lang="cs-CZ" sz="28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 </a:t>
            </a:r>
            <a:r>
              <a:rPr lang="cs-CZ" sz="2800" b="1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 vzniku  druhů  přírodním </a:t>
            </a:r>
          </a:p>
          <a:p>
            <a:r>
              <a:rPr lang="cs-CZ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</a:t>
            </a:r>
            <a:r>
              <a:rPr lang="cs-CZ" sz="2800" b="1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výběrem</a:t>
            </a:r>
            <a:r>
              <a:rPr lang="cs-CZ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-65084" y="4497420"/>
            <a:ext cx="59642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/>
                <a:cs typeface="Verdana"/>
              </a:rPr>
              <a:t>▪</a:t>
            </a:r>
            <a:r>
              <a:rPr lang="cs-CZ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Verdana"/>
                <a:cs typeface="Verdana"/>
              </a:rPr>
              <a:t> </a:t>
            </a:r>
            <a:r>
              <a:rPr lang="cs-CZ" sz="2800" b="1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proměnlivost organismů (variabilita)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693473" y="4492279"/>
            <a:ext cx="34505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jedinci uvnitř druhu  </a:t>
            </a:r>
          </a:p>
          <a:p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 se navzájem odlišují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-65084" y="5907801"/>
            <a:ext cx="4456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/>
                <a:cs typeface="Verdana"/>
              </a:rPr>
              <a:t>▪</a:t>
            </a:r>
            <a:r>
              <a:rPr lang="cs-CZ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Verdana"/>
                <a:cs typeface="Verdana"/>
              </a:rPr>
              <a:t> </a:t>
            </a:r>
            <a:r>
              <a:rPr lang="cs-CZ" sz="2800" b="1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vnitrodruhová konkurence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572000" y="5934521"/>
            <a:ext cx="1749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boj o život</a:t>
            </a:r>
          </a:p>
        </p:txBody>
      </p:sp>
      <p:cxnSp>
        <p:nvCxnSpPr>
          <p:cNvPr id="15" name="Přímá spojnice se šipkou 14"/>
          <p:cNvCxnSpPr/>
          <p:nvPr/>
        </p:nvCxnSpPr>
        <p:spPr>
          <a:xfrm>
            <a:off x="4380123" y="6226909"/>
            <a:ext cx="216577" cy="0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6219114" y="5969356"/>
            <a:ext cx="2887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(př. o potravu, světlo)      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5879446" y="5446136"/>
            <a:ext cx="3201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(barvou, proporcemi, …)</a:t>
            </a:r>
          </a:p>
        </p:txBody>
      </p:sp>
      <p:sp>
        <p:nvSpPr>
          <p:cNvPr id="21" name="Zaoblený obdélníkový popisek 20"/>
          <p:cNvSpPr/>
          <p:nvPr/>
        </p:nvSpPr>
        <p:spPr>
          <a:xfrm>
            <a:off x="340609" y="3614741"/>
            <a:ext cx="2004989" cy="621069"/>
          </a:xfrm>
          <a:prstGeom prst="wedgeRoundRectCallout">
            <a:avLst>
              <a:gd name="adj1" fmla="val 72756"/>
              <a:gd name="adj2" fmla="val -92748"/>
              <a:gd name="adj3" fmla="val 16667"/>
            </a:avLst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Vysvětli pojem evoluce.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5951625" y="2912988"/>
            <a:ext cx="3264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(postupného vývoje)</a:t>
            </a:r>
          </a:p>
        </p:txBody>
      </p:sp>
    </p:spTree>
    <p:extLst>
      <p:ext uri="{BB962C8B-B14F-4D97-AF65-F5344CB8AC3E}">
        <p14:creationId xmlns:p14="http://schemas.microsoft.com/office/powerpoint/2010/main" val="41912550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1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/>
      <p:bldP spid="7" grpId="0" animBg="1"/>
      <p:bldP spid="9" grpId="0"/>
      <p:bldP spid="10" grpId="0"/>
      <p:bldP spid="11" grpId="0"/>
      <p:bldP spid="12" grpId="0"/>
      <p:bldP spid="13" grpId="0"/>
      <p:bldP spid="18" grpId="0"/>
      <p:bldP spid="20" grpId="0"/>
      <p:bldP spid="21" grpId="0" animBg="1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23133" y="1484784"/>
            <a:ext cx="25846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/>
                <a:cs typeface="Verdana"/>
              </a:rPr>
              <a:t>▪</a:t>
            </a:r>
            <a:r>
              <a:rPr lang="cs-CZ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Verdana"/>
                <a:cs typeface="Verdana"/>
              </a:rPr>
              <a:t> </a:t>
            </a:r>
            <a:r>
              <a:rPr lang="cs-CZ" sz="2800" b="1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přírodní výběr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627784" y="1484784"/>
            <a:ext cx="65235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přežijí ti, kteří se dokáží nejlépe </a:t>
            </a:r>
          </a:p>
          <a:p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  přizpůsobit svému  okolí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627784" y="2438891"/>
            <a:ext cx="6443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jeho zvláštním případem je </a:t>
            </a:r>
            <a:r>
              <a:rPr lang="cs-CZ" sz="2800" b="1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pohlavní výběr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15930" y="3116830"/>
            <a:ext cx="8586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tx2">
                    <a:lumMod val="25000"/>
                  </a:schemeClr>
                </a:solidFill>
              </a:rPr>
              <a:t>- zástupci jednoho pohlaví zápasí o přízeň druhého pohlaví</a:t>
            </a:r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6156176" y="2962411"/>
            <a:ext cx="419202" cy="154419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délník 8"/>
          <p:cNvSpPr/>
          <p:nvPr/>
        </p:nvSpPr>
        <p:spPr>
          <a:xfrm>
            <a:off x="123133" y="3640050"/>
            <a:ext cx="22797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/>
                <a:cs typeface="Verdana"/>
              </a:rPr>
              <a:t>▪</a:t>
            </a:r>
            <a:r>
              <a:rPr lang="cs-CZ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Verdana"/>
                <a:cs typeface="Verdana"/>
              </a:rPr>
              <a:t> </a:t>
            </a:r>
            <a:r>
              <a:rPr lang="cs-CZ" sz="2800" b="1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umělý výběr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353183" y="3640050"/>
            <a:ext cx="66113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- člověk upřednostňuje jedince, kteří mu </a:t>
            </a:r>
          </a:p>
          <a:p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 svými vlastnostmi nejvíce vyhovují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2353184" y="4594157"/>
            <a:ext cx="679819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- bez ohledu na přírodní výběr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(většinou se </a:t>
            </a:r>
          </a:p>
          <a:p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   s ním neshoduje)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211961" y="5486708"/>
            <a:ext cx="49394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vzájemně prospěšné vztahy </a:t>
            </a:r>
          </a:p>
          <a:p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  mezi organismy různých   </a:t>
            </a:r>
          </a:p>
          <a:p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   skupin</a:t>
            </a:r>
          </a:p>
        </p:txBody>
      </p:sp>
      <p:sp>
        <p:nvSpPr>
          <p:cNvPr id="2" name="Obdélník 1"/>
          <p:cNvSpPr/>
          <p:nvPr/>
        </p:nvSpPr>
        <p:spPr>
          <a:xfrm>
            <a:off x="123133" y="5486709"/>
            <a:ext cx="42017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/>
                <a:cs typeface="Verdana"/>
              </a:rPr>
              <a:t>▪</a:t>
            </a:r>
            <a:r>
              <a:rPr lang="cs-CZ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Verdana"/>
                <a:cs typeface="Verdana"/>
              </a:rPr>
              <a:t> </a:t>
            </a:r>
            <a:r>
              <a:rPr lang="cs-CZ" sz="2800" b="1" u="sng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teorie symbiotické Země</a:t>
            </a:r>
          </a:p>
        </p:txBody>
      </p:sp>
      <p:sp>
        <p:nvSpPr>
          <p:cNvPr id="13" name="Zaoblený obdélníkový popisek 12"/>
          <p:cNvSpPr/>
          <p:nvPr/>
        </p:nvSpPr>
        <p:spPr>
          <a:xfrm>
            <a:off x="671317" y="6183105"/>
            <a:ext cx="2736304" cy="414248"/>
          </a:xfrm>
          <a:prstGeom prst="wedgeRoundRectCallout">
            <a:avLst>
              <a:gd name="adj1" fmla="val -2957"/>
              <a:gd name="adj2" fmla="val -83342"/>
              <a:gd name="adj3" fmla="val 16667"/>
            </a:avLst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>
                <a:solidFill>
                  <a:schemeClr val="accent1">
                    <a:lumMod val="75000"/>
                  </a:schemeClr>
                </a:solidFill>
              </a:rPr>
              <a:t>Objasni pojem symbióza.</a:t>
            </a:r>
          </a:p>
        </p:txBody>
      </p:sp>
    </p:spTree>
    <p:extLst>
      <p:ext uri="{BB962C8B-B14F-4D97-AF65-F5344CB8AC3E}">
        <p14:creationId xmlns:p14="http://schemas.microsoft.com/office/powerpoint/2010/main" val="8930613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9" grpId="0"/>
      <p:bldP spid="10" grpId="0"/>
      <p:bldP spid="11" grpId="0"/>
      <p:bldP spid="12" grpId="0"/>
      <p:bldP spid="2" grpId="0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980728"/>
            <a:ext cx="5544616" cy="869464"/>
          </a:xfrm>
        </p:spPr>
        <p:txBody>
          <a:bodyPr>
            <a:noAutofit/>
          </a:bodyPr>
          <a:lstStyle/>
          <a:p>
            <a:r>
              <a:rPr lang="cs-CZ" sz="6600" dirty="0">
                <a:solidFill>
                  <a:schemeClr val="bg2">
                    <a:lumMod val="75000"/>
                  </a:schemeClr>
                </a:solidFill>
              </a:rPr>
              <a:t>opakování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07504" y="2057369"/>
            <a:ext cx="90364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1) </a:t>
            </a:r>
            <a:r>
              <a:rPr lang="cs-CZ" sz="2800" u="sng" dirty="0">
                <a:solidFill>
                  <a:schemeClr val="accent1">
                    <a:lumMod val="75000"/>
                  </a:schemeClr>
                </a:solidFill>
              </a:rPr>
              <a:t>Doplň větu: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 Život  vznikl  přibližně  před  ………………. </a:t>
            </a:r>
          </a:p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                 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367860" y="1970524"/>
            <a:ext cx="23407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2"/>
                </a:solidFill>
              </a:rPr>
              <a:t>4 miliardami let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542452" y="2493744"/>
            <a:ext cx="16146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err="1">
                <a:solidFill>
                  <a:schemeClr val="accent2"/>
                </a:solidFill>
              </a:rPr>
              <a:t>praoceánu</a:t>
            </a:r>
            <a:endParaRPr lang="cs-CZ" sz="2800" dirty="0">
              <a:solidFill>
                <a:schemeClr val="accent2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206756" y="2534422"/>
            <a:ext cx="2286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v …………. 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07504" y="3057642"/>
            <a:ext cx="65994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2) </a:t>
            </a:r>
            <a:r>
              <a:rPr lang="cs-CZ" sz="2800" u="sng" dirty="0">
                <a:solidFill>
                  <a:schemeClr val="accent1">
                    <a:lumMod val="75000"/>
                  </a:schemeClr>
                </a:solidFill>
              </a:rPr>
              <a:t>Rozhodni: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 Koacerváty jsou shluky bílkovin.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706939" y="3057642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ANO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538212" y="3057642"/>
            <a:ext cx="9669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/ NE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07504" y="3645024"/>
            <a:ext cx="76332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3) </a:t>
            </a:r>
            <a:r>
              <a:rPr lang="cs-CZ" sz="2800" u="sng" dirty="0">
                <a:solidFill>
                  <a:schemeClr val="accent1">
                    <a:lumMod val="75000"/>
                  </a:schemeClr>
                </a:solidFill>
              </a:rPr>
              <a:t>Vyber pravdivé tvrzení: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 Pojem variabilita znamená:</a:t>
            </a:r>
            <a:endParaRPr lang="cs-CZ" sz="2800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02998" y="4117704"/>
            <a:ext cx="26496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a) postupný vývoj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979475" y="4104082"/>
            <a:ext cx="20501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b) boj o život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206943" y="4104082"/>
            <a:ext cx="39168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c) proměnlivost organismů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07504" y="4700085"/>
            <a:ext cx="8813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4) </a:t>
            </a:r>
            <a:r>
              <a:rPr lang="cs-CZ" sz="2800" u="sng" dirty="0">
                <a:solidFill>
                  <a:schemeClr val="accent1">
                    <a:lumMod val="75000"/>
                  </a:schemeClr>
                </a:solidFill>
              </a:rPr>
              <a:t>Doplň: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 Jméno autora evoluční teorie je: ………………… . 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149035" y="4640924"/>
            <a:ext cx="23599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2"/>
                </a:solidFill>
              </a:rPr>
              <a:t>Charles Darwin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14641" y="5354052"/>
            <a:ext cx="83529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5) </a:t>
            </a:r>
            <a:r>
              <a:rPr lang="cs-CZ" sz="2800" u="sng" dirty="0">
                <a:solidFill>
                  <a:schemeClr val="accent1">
                    <a:lumMod val="75000"/>
                  </a:schemeClr>
                </a:solidFill>
              </a:rPr>
              <a:t>Vyber pravdivé tvrzení: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 Nositeli dědičné informace jsou:</a:t>
            </a:r>
            <a:endParaRPr lang="cs-CZ" sz="2800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01292" y="5877272"/>
            <a:ext cx="17942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a) bílkoviny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2658253" y="5877272"/>
            <a:ext cx="29976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b) nukleové kyseliny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009395" y="5877272"/>
            <a:ext cx="24957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c) aminokyseliny</a:t>
            </a:r>
          </a:p>
        </p:txBody>
      </p:sp>
    </p:spTree>
    <p:extLst>
      <p:ext uri="{BB962C8B-B14F-4D97-AF65-F5344CB8AC3E}">
        <p14:creationId xmlns:p14="http://schemas.microsoft.com/office/powerpoint/2010/main" val="4744421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2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2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2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2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2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2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/>
      <p:bldP spid="7" grpId="0"/>
      <p:bldP spid="8" grpId="0"/>
      <p:bldP spid="8" grpId="1"/>
      <p:bldP spid="9" grpId="0"/>
      <p:bldP spid="9" grpId="1"/>
      <p:bldP spid="10" grpId="0"/>
      <p:bldP spid="11" grpId="0"/>
      <p:bldP spid="11" grpId="1"/>
      <p:bldP spid="12" grpId="0"/>
      <p:bldP spid="12" grpId="1"/>
      <p:bldP spid="14" grpId="0"/>
      <p:bldP spid="14" grpId="1"/>
      <p:bldP spid="15" grpId="0"/>
      <p:bldP spid="16" grpId="0"/>
      <p:bldP spid="17" grpId="0"/>
      <p:bldP spid="18" grpId="0"/>
      <p:bldP spid="18" grpId="1"/>
      <p:bldP spid="19" grpId="0"/>
      <p:bldP spid="19" grpId="1"/>
      <p:bldP spid="20" grpId="0"/>
      <p:bldP spid="20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136904" cy="869464"/>
          </a:xfrm>
        </p:spPr>
        <p:txBody>
          <a:bodyPr>
            <a:noAutofit/>
          </a:bodyPr>
          <a:lstStyle/>
          <a:p>
            <a:r>
              <a:rPr lang="cs-CZ" sz="6600" dirty="0">
                <a:solidFill>
                  <a:schemeClr val="bg2">
                    <a:lumMod val="75000"/>
                  </a:schemeClr>
                </a:solidFill>
              </a:rPr>
              <a:t>Použité  zdroje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2132856"/>
            <a:ext cx="74888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použitý obrázek - kliparty galerie MS Office 2010</a:t>
            </a:r>
          </a:p>
        </p:txBody>
      </p:sp>
      <p:sp>
        <p:nvSpPr>
          <p:cNvPr id="4" name="Obdélník 3"/>
          <p:cNvSpPr/>
          <p:nvPr/>
        </p:nvSpPr>
        <p:spPr>
          <a:xfrm>
            <a:off x="251520" y="2656076"/>
            <a:ext cx="6840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použitý nákres buňky pochází z vlastní tvorby</a:t>
            </a:r>
          </a:p>
        </p:txBody>
      </p:sp>
    </p:spTree>
    <p:extLst>
      <p:ext uri="{BB962C8B-B14F-4D97-AF65-F5344CB8AC3E}">
        <p14:creationId xmlns:p14="http://schemas.microsoft.com/office/powerpoint/2010/main" val="40275406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Vlastní 43">
      <a:dk1>
        <a:srgbClr val="BFBFBF"/>
      </a:dk1>
      <a:lt1>
        <a:srgbClr val="FFFFFF"/>
      </a:lt1>
      <a:dk2>
        <a:srgbClr val="2AB7FF"/>
      </a:dk2>
      <a:lt2>
        <a:srgbClr val="DBE5F1"/>
      </a:lt2>
      <a:accent1>
        <a:srgbClr val="20378C"/>
      </a:accent1>
      <a:accent2>
        <a:srgbClr val="A20000"/>
      </a:accent2>
      <a:accent3>
        <a:srgbClr val="534088"/>
      </a:accent3>
      <a:accent4>
        <a:srgbClr val="2D9123"/>
      </a:accent4>
      <a:accent5>
        <a:srgbClr val="7E2C80"/>
      </a:accent5>
      <a:accent6>
        <a:srgbClr val="4A4EC5"/>
      </a:accent6>
      <a:hlink>
        <a:srgbClr val="BBECFF"/>
      </a:hlink>
      <a:folHlink>
        <a:srgbClr val="DDDDDD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700</TotalTime>
  <Words>475</Words>
  <Application>Microsoft Office PowerPoint</Application>
  <PresentationFormat>Předvádění na obrazovce (4:3)</PresentationFormat>
  <Paragraphs>102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Garamond</vt:lpstr>
      <vt:lpstr>Verdana</vt:lpstr>
      <vt:lpstr>BlackTie</vt:lpstr>
      <vt:lpstr>Vznik  života</vt:lpstr>
      <vt:lpstr>1) Chemická  evoluce</vt:lpstr>
      <vt:lpstr>Prezentace aplikace PowerPoint</vt:lpstr>
      <vt:lpstr>Prezentace aplikace PowerPoint</vt:lpstr>
      <vt:lpstr>2) Biologická  evoluce</vt:lpstr>
      <vt:lpstr>Prezentace aplikace PowerPoint</vt:lpstr>
      <vt:lpstr>opakování</vt:lpstr>
      <vt:lpstr>Použité  zdroje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Vznik života</dc:title>
  <dc:creator>Konířová Věra</dc:creator>
  <cp:lastModifiedBy>Věrka Věrka</cp:lastModifiedBy>
  <cp:revision>163</cp:revision>
  <dcterms:created xsi:type="dcterms:W3CDTF">2013-03-28T11:38:24Z</dcterms:created>
  <dcterms:modified xsi:type="dcterms:W3CDTF">2020-03-30T08:31:17Z</dcterms:modified>
</cp:coreProperties>
</file>